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4"/>
  </p:sldMasterIdLst>
  <p:notesMasterIdLst>
    <p:notesMasterId r:id="rId17"/>
  </p:notesMasterIdLst>
  <p:sldIdLst>
    <p:sldId id="274" r:id="rId5"/>
    <p:sldId id="271" r:id="rId6"/>
    <p:sldId id="262" r:id="rId7"/>
    <p:sldId id="275" r:id="rId8"/>
    <p:sldId id="265" r:id="rId9"/>
    <p:sldId id="276" r:id="rId10"/>
    <p:sldId id="277" r:id="rId11"/>
    <p:sldId id="266" r:id="rId12"/>
    <p:sldId id="267" r:id="rId13"/>
    <p:sldId id="269" r:id="rId14"/>
    <p:sldId id="270" r:id="rId15"/>
    <p:sldId id="273" r:id="rId16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3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660"/>
  </p:normalViewPr>
  <p:slideViewPr>
    <p:cSldViewPr>
      <p:cViewPr varScale="1">
        <p:scale>
          <a:sx n="133" d="100"/>
          <a:sy n="133" d="100"/>
        </p:scale>
        <p:origin x="1290" y="9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8BB6B-41BF-48AB-A3F4-A993DE3CED84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5EA4-FCD8-418A-ADA4-E83FA320E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DA66D5-4C71-4909-9BB6-1A809714BB0B}" type="slidenum">
              <a:rPr lang="en-US" altLang="en-US" sz="11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 sz="1100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Insert von-neumann schematic here</a:t>
            </a:r>
          </a:p>
        </p:txBody>
      </p:sp>
    </p:spTree>
    <p:extLst>
      <p:ext uri="{BB962C8B-B14F-4D97-AF65-F5344CB8AC3E}">
        <p14:creationId xmlns:p14="http://schemas.microsoft.com/office/powerpoint/2010/main" val="229953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1pPr>
            <a:lvl2pPr marL="702756" indent="-270291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2pPr>
            <a:lvl3pPr marL="1081164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3pPr>
            <a:lvl4pPr marL="1513629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4pPr>
            <a:lvl5pPr marL="1946095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fld id="{3D6D45C8-A78B-4EA9-A300-476FD58210F8}" type="slidenum">
              <a:rPr lang="en-US" sz="1100">
                <a:latin typeface="Times New Roman" pitchFamily="18" charset="0"/>
              </a:rPr>
              <a:pPr/>
              <a:t>7</a:t>
            </a:fld>
            <a:endParaRPr lang="en-US" sz="1100">
              <a:latin typeface="Times New Roman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WARP_SIZE </a:t>
            </a:r>
          </a:p>
        </p:txBody>
      </p:sp>
    </p:spTree>
    <p:extLst>
      <p:ext uri="{BB962C8B-B14F-4D97-AF65-F5344CB8AC3E}">
        <p14:creationId xmlns:p14="http://schemas.microsoft.com/office/powerpoint/2010/main" val="1501906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1pPr>
            <a:lvl2pPr marL="702756" indent="-270291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2pPr>
            <a:lvl3pPr marL="1081164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3pPr>
            <a:lvl4pPr marL="1513629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4pPr>
            <a:lvl5pPr marL="1946095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fld id="{3D6D45C8-A78B-4EA9-A300-476FD58210F8}" type="slidenum">
              <a:rPr lang="en-US" sz="1100">
                <a:latin typeface="Times New Roman" pitchFamily="18" charset="0"/>
              </a:rPr>
              <a:pPr/>
              <a:t>8</a:t>
            </a:fld>
            <a:endParaRPr lang="en-US" sz="1100">
              <a:latin typeface="Times New Roman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WARP_SIZE </a:t>
            </a:r>
          </a:p>
        </p:txBody>
      </p:sp>
    </p:spTree>
    <p:extLst>
      <p:ext uri="{BB962C8B-B14F-4D97-AF65-F5344CB8AC3E}">
        <p14:creationId xmlns:p14="http://schemas.microsoft.com/office/powerpoint/2010/main" val="252108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E75D8180-D2AB-4BEB-84C3-6FE6FF8C36E2}" type="slidenum">
              <a:rPr lang="en-US" sz="1200">
                <a:latin typeface="Times New Roman" pitchFamily="18" charset="0"/>
              </a:rPr>
              <a:pPr>
                <a:defRPr/>
              </a:pPr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5914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06947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5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386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16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3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57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1591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1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Warps </a:t>
            </a:r>
            <a:r>
              <a:rPr lang="en-US" dirty="0" smtClean="0"/>
              <a:t>and SIMD Hardware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56995"/>
            <a:ext cx="5439300" cy="341632"/>
          </a:xfrm>
        </p:spPr>
        <p:txBody>
          <a:bodyPr/>
          <a:lstStyle/>
          <a:p>
            <a:r>
              <a:rPr lang="it-IT" sz="1800" dirty="0"/>
              <a:t>Module </a:t>
            </a:r>
            <a:r>
              <a:rPr lang="it-IT" sz="1800" dirty="0" smtClean="0"/>
              <a:t>5.1 </a:t>
            </a:r>
            <a:r>
              <a:rPr lang="it-IT" sz="1800" dirty="0"/>
              <a:t>– </a:t>
            </a:r>
            <a:r>
              <a:rPr lang="it-IT" sz="1800" dirty="0" smtClean="0"/>
              <a:t>Thread Execusion Efficiency</a:t>
            </a:r>
            <a:endParaRPr lang="en-US" sz="18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92">
        <p:fade/>
      </p:transition>
    </mc:Choice>
    <mc:Fallback xmlns="">
      <p:transition spd="med" advTm="150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Example: Vector Addition Kernel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Courier New" pitchFamily="49" charset="0"/>
              </a:rPr>
              <a:t>// </a:t>
            </a:r>
            <a:r>
              <a:rPr lang="en-US" sz="1600" dirty="0">
                <a:latin typeface="Courier New" pitchFamily="49" charset="0"/>
              </a:rPr>
              <a:t>Compute vector sum C = </a:t>
            </a:r>
            <a:r>
              <a:rPr lang="en-US" sz="1600" dirty="0" smtClean="0">
                <a:latin typeface="Courier New" pitchFamily="49" charset="0"/>
              </a:rPr>
              <a:t>A + B</a:t>
            </a:r>
            <a:endParaRPr lang="en-US" sz="160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600" dirty="0">
                <a:latin typeface="Courier New" pitchFamily="49" charset="0"/>
              </a:rPr>
              <a:t>// Each thread performs one pair-wise addition</a:t>
            </a:r>
          </a:p>
          <a:p>
            <a:pPr eaLnBrk="1" hangingPunct="1">
              <a:buFontTx/>
              <a:buNone/>
            </a:pPr>
            <a:endParaRPr lang="en-US" dirty="0" smtClean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</a:rPr>
              <a:t>__global__</a:t>
            </a:r>
          </a:p>
          <a:p>
            <a:pPr eaLnBrk="1" hangingPunct="1">
              <a:buFontTx/>
              <a:buNone/>
            </a:pP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vecAddKernel</a:t>
            </a:r>
            <a:r>
              <a:rPr lang="en-US" sz="1600" b="1" dirty="0">
                <a:latin typeface="Courier New" pitchFamily="49" charset="0"/>
              </a:rPr>
              <a:t>(float* A, float* B, float* C,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b="1" dirty="0" smtClean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</a:rPr>
              <a:t> i = </a:t>
            </a:r>
            <a:r>
              <a:rPr lang="en-US" sz="1600" b="1" dirty="0" err="1" smtClean="0">
                <a:solidFill>
                  <a:schemeClr val="accent2"/>
                </a:solidFill>
                <a:latin typeface="Courier New" pitchFamily="49" charset="0"/>
              </a:rPr>
              <a:t>threadIdx.x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</a:rPr>
              <a:t>+ </a:t>
            </a:r>
            <a:r>
              <a:rPr lang="en-US" sz="1600" b="1" dirty="0" err="1" smtClean="0">
                <a:solidFill>
                  <a:schemeClr val="accent2"/>
                </a:solidFill>
                <a:latin typeface="Courier New" pitchFamily="49" charset="0"/>
              </a:rPr>
              <a:t>blockDim.x</a:t>
            </a:r>
            <a:r>
              <a:rPr lang="en-US" sz="1600" b="1" smtClean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1600" b="1" smtClean="0">
                <a:latin typeface="Courier New" pitchFamily="49" charset="0"/>
              </a:rPr>
              <a:t>* </a:t>
            </a:r>
            <a:r>
              <a:rPr lang="en-US" sz="1600" b="1" smtClean="0">
                <a:solidFill>
                  <a:schemeClr val="accent2"/>
                </a:solidFill>
                <a:latin typeface="Courier New" pitchFamily="49" charset="0"/>
              </a:rPr>
              <a:t>blockIdx.x</a:t>
            </a:r>
            <a:r>
              <a:rPr lang="en-US" sz="16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600" b="1" dirty="0">
                <a:latin typeface="Courier New" pitchFamily="49" charset="0"/>
              </a:rPr>
              <a:t>    if(</a:t>
            </a:r>
            <a:r>
              <a:rPr lang="en-US" sz="1600" b="1" dirty="0" err="1">
                <a:latin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</a:rPr>
              <a:t>&lt;n) C[</a:t>
            </a:r>
            <a:r>
              <a:rPr lang="en-US" sz="1600" b="1" dirty="0" err="1">
                <a:latin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</a:rPr>
              <a:t>] = A[</a:t>
            </a:r>
            <a:r>
              <a:rPr lang="en-US" sz="1600" b="1" dirty="0" err="1">
                <a:latin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</a:rPr>
              <a:t>] + B[</a:t>
            </a:r>
            <a:r>
              <a:rPr lang="en-US" sz="1600" b="1" dirty="0" err="1">
                <a:latin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</a:rPr>
              <a:t>];</a:t>
            </a:r>
          </a:p>
          <a:p>
            <a:pPr eaLnBrk="1" hangingPunct="1">
              <a:buFontTx/>
              <a:buNone/>
            </a:pPr>
            <a:r>
              <a:rPr lang="en-US" sz="1600" b="1" dirty="0">
                <a:latin typeface="Courier New" pitchFamily="49" charset="0"/>
              </a:rPr>
              <a:t>}</a:t>
            </a:r>
            <a:r>
              <a:rPr lang="en-US" b="1" dirty="0" smtClean="0">
                <a:latin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</a:rPr>
            </a:br>
            <a:endParaRPr lang="en-US" sz="700" b="1" dirty="0">
              <a:latin typeface="Courier New" pitchFamily="49" charset="0"/>
            </a:endParaRPr>
          </a:p>
        </p:txBody>
      </p:sp>
      <p:sp>
        <p:nvSpPr>
          <p:cNvPr id="22530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6096000" y="4732338"/>
            <a:ext cx="190500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BE52CAC-C4C1-4D60-BB91-19BB46D53D1C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321542" name="Rectangle 6"/>
          <p:cNvSpPr>
            <a:spLocks noChangeArrowheads="1"/>
          </p:cNvSpPr>
          <p:nvPr/>
        </p:nvSpPr>
        <p:spPr bwMode="auto">
          <a:xfrm>
            <a:off x="746125" y="3531870"/>
            <a:ext cx="3978275" cy="3352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538" name="Text Box 9"/>
          <p:cNvSpPr txBox="1">
            <a:spLocks noChangeArrowheads="1"/>
          </p:cNvSpPr>
          <p:nvPr/>
        </p:nvSpPr>
        <p:spPr bwMode="auto">
          <a:xfrm>
            <a:off x="2743201" y="827359"/>
            <a:ext cx="1781257" cy="46166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dirty="0">
                <a:solidFill>
                  <a:schemeClr val="bg1"/>
                </a:solidFill>
              </a:rPr>
              <a:t>Device Code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5500" y="429418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0880714"/>
      </p:ext>
    </p:extLst>
  </p:cSld>
  <p:clrMapOvr>
    <a:masterClrMapping/>
  </p:clrMapOvr>
  <p:transition advTm="247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21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1542" grpId="0" animBg="1"/>
      <p:bldP spid="32154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Analysis for vector size of 1,000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Assume that block size is 256 threads</a:t>
            </a:r>
          </a:p>
          <a:p>
            <a:pPr lvl="1"/>
            <a:r>
              <a:rPr lang="en-US" dirty="0" smtClean="0"/>
              <a:t>8 warps in each block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All threads in </a:t>
            </a:r>
            <a:r>
              <a:rPr lang="en-US" dirty="0"/>
              <a:t>B</a:t>
            </a:r>
            <a:r>
              <a:rPr lang="en-US" dirty="0" smtClean="0"/>
              <a:t>locks 0, 1, and 2 are within valid range</a:t>
            </a:r>
          </a:p>
          <a:p>
            <a:pPr lvl="1"/>
            <a:r>
              <a:rPr lang="en-US" dirty="0" smtClean="0"/>
              <a:t>i values from 0 to 767</a:t>
            </a:r>
          </a:p>
          <a:p>
            <a:pPr lvl="1"/>
            <a:r>
              <a:rPr lang="en-US" dirty="0" smtClean="0"/>
              <a:t>There are 24 warps in these three blocks, none will have control divergence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Most warps in Block 3 will not control divergence</a:t>
            </a:r>
          </a:p>
          <a:p>
            <a:pPr lvl="1"/>
            <a:r>
              <a:rPr lang="en-US" dirty="0" smtClean="0"/>
              <a:t>Threads in the warps 0-6 are all within valid range, thus no control divergence</a:t>
            </a:r>
          </a:p>
          <a:p>
            <a:pPr lvl="1"/>
            <a:endParaRPr lang="en-US" dirty="0"/>
          </a:p>
          <a:p>
            <a:r>
              <a:rPr lang="en-US" dirty="0" smtClean="0"/>
              <a:t>One warp in Block 3 will have control divergence</a:t>
            </a:r>
          </a:p>
          <a:p>
            <a:pPr lvl="1"/>
            <a:r>
              <a:rPr lang="en-US" dirty="0" smtClean="0"/>
              <a:t>Threads with i values 992-999  will all be within valid range</a:t>
            </a:r>
          </a:p>
          <a:p>
            <a:pPr lvl="1"/>
            <a:r>
              <a:rPr lang="en-US" dirty="0" smtClean="0"/>
              <a:t>Threads with i values of 1000-1023 will be outside valid range</a:t>
            </a:r>
          </a:p>
          <a:p>
            <a:pPr lvl="1"/>
            <a:endParaRPr lang="en-US" dirty="0"/>
          </a:p>
          <a:p>
            <a:r>
              <a:rPr lang="en-US" dirty="0" smtClean="0"/>
              <a:t>Effect of serialization on control divergence will be small</a:t>
            </a:r>
          </a:p>
          <a:p>
            <a:pPr lvl="1"/>
            <a:r>
              <a:rPr lang="en-US" dirty="0" smtClean="0"/>
              <a:t>1 out of 32 warps has control divergence</a:t>
            </a:r>
          </a:p>
          <a:p>
            <a:pPr lvl="1"/>
            <a:r>
              <a:rPr lang="en-US" dirty="0" smtClean="0"/>
              <a:t>The impact on performance will likely be less than 3%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26824"/>
      </p:ext>
    </p:extLst>
  </p:cSld>
  <p:clrMapOvr>
    <a:masterClrMapping/>
  </p:clrMapOvr>
  <p:transition advTm="1295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50" y="3550394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28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01">
        <p:fade/>
      </p:transition>
    </mc:Choice>
    <mc:Fallback xmlns="">
      <p:transition spd="med" advTm="67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how CUDA threads execute on SIMD Hardware</a:t>
            </a:r>
            <a:endParaRPr lang="en-US" dirty="0"/>
          </a:p>
          <a:p>
            <a:pPr lvl="1"/>
            <a:r>
              <a:rPr lang="en-US" dirty="0" smtClean="0"/>
              <a:t>Warp partitioning</a:t>
            </a:r>
          </a:p>
          <a:p>
            <a:pPr lvl="1"/>
            <a:r>
              <a:rPr lang="en-US" dirty="0" smtClean="0"/>
              <a:t>SIMD Hardware</a:t>
            </a:r>
          </a:p>
          <a:p>
            <a:pPr lvl="1"/>
            <a:r>
              <a:rPr lang="en-US" dirty="0" smtClean="0"/>
              <a:t>Control divergence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654">
        <p:fade/>
      </p:transition>
    </mc:Choice>
    <mc:Fallback xmlns="">
      <p:transition spd="med" advTm="336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Warps as Scheduling Units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ct val="20000"/>
              </a:spcBef>
              <a:buFontTx/>
              <a:buChar char="•"/>
            </a:pPr>
            <a:endParaRPr lang="en-US" altLang="zh-TW" sz="2000" dirty="0">
              <a:solidFill>
                <a:schemeClr val="bg1"/>
              </a:solidFill>
              <a:ea typeface="PMingLiU" pitchFamily="18" charset="-120"/>
            </a:endParaRPr>
          </a:p>
          <a:p>
            <a:pPr marL="457200" indent="-457200">
              <a:spcBef>
                <a:spcPct val="20000"/>
              </a:spcBef>
              <a:buFontTx/>
              <a:buChar char="•"/>
            </a:pPr>
            <a:endParaRPr lang="en-US" altLang="zh-TW" sz="2000" dirty="0">
              <a:solidFill>
                <a:schemeClr val="bg1"/>
              </a:solidFill>
              <a:ea typeface="PMingLiU" pitchFamily="18" charset="-120"/>
            </a:endParaRPr>
          </a:p>
          <a:p>
            <a:pPr marL="457200" indent="-457200">
              <a:spcBef>
                <a:spcPct val="20000"/>
              </a:spcBef>
              <a:buFontTx/>
              <a:buChar char="•"/>
            </a:pPr>
            <a:endParaRPr lang="en-US" altLang="zh-TW" sz="2000" dirty="0">
              <a:solidFill>
                <a:schemeClr val="bg1"/>
              </a:solidFill>
              <a:ea typeface="PMingLiU" pitchFamily="18" charset="-120"/>
            </a:endParaRPr>
          </a:p>
          <a:p>
            <a:pPr marL="457200" indent="-457200">
              <a:spcBef>
                <a:spcPct val="20000"/>
              </a:spcBef>
              <a:buFontTx/>
              <a:buChar char="•"/>
            </a:pPr>
            <a:endParaRPr lang="en-US" altLang="zh-TW" sz="2000" dirty="0">
              <a:solidFill>
                <a:schemeClr val="bg1"/>
              </a:solidFill>
              <a:ea typeface="PMingLiU" pitchFamily="18" charset="-120"/>
            </a:endParaRPr>
          </a:p>
          <a:p>
            <a:pPr>
              <a:spcBef>
                <a:spcPct val="20000"/>
              </a:spcBef>
            </a:pPr>
            <a:r>
              <a:rPr lang="en-US" altLang="zh-TW" sz="2000" dirty="0">
                <a:solidFill>
                  <a:schemeClr val="bg1"/>
                </a:solidFill>
                <a:ea typeface="PMingLiU" pitchFamily="18" charset="-120"/>
              </a:rPr>
              <a:t>Each </a:t>
            </a:r>
            <a:r>
              <a:rPr lang="en-US" altLang="zh-TW" sz="2000" dirty="0" smtClean="0">
                <a:solidFill>
                  <a:schemeClr val="bg1"/>
                </a:solidFill>
                <a:ea typeface="PMingLiU" pitchFamily="18" charset="-120"/>
              </a:rPr>
              <a:t>block </a:t>
            </a:r>
            <a:r>
              <a:rPr lang="en-US" altLang="zh-TW" sz="2000" dirty="0">
                <a:solidFill>
                  <a:schemeClr val="bg1"/>
                </a:solidFill>
                <a:ea typeface="PMingLiU" pitchFamily="18" charset="-120"/>
              </a:rPr>
              <a:t>is divided into 32-thread </a:t>
            </a:r>
            <a:r>
              <a:rPr lang="en-US" altLang="zh-TW" sz="2000" dirty="0" smtClean="0">
                <a:solidFill>
                  <a:schemeClr val="bg1"/>
                </a:solidFill>
                <a:ea typeface="PMingLiU" pitchFamily="18" charset="-120"/>
              </a:rPr>
              <a:t>warps</a:t>
            </a:r>
            <a:endParaRPr lang="en-US" altLang="zh-TW" sz="2000" dirty="0">
              <a:solidFill>
                <a:schemeClr val="bg1"/>
              </a:solidFill>
              <a:ea typeface="PMingLiU" pitchFamily="18" charset="-120"/>
            </a:endParaRPr>
          </a:p>
          <a:p>
            <a:pPr lvl="1">
              <a:spcBef>
                <a:spcPct val="20000"/>
              </a:spcBef>
            </a:pPr>
            <a:r>
              <a:rPr lang="en-US" altLang="zh-TW" sz="1467" dirty="0">
                <a:solidFill>
                  <a:schemeClr val="bg1"/>
                </a:solidFill>
                <a:ea typeface="PMingLiU" pitchFamily="18" charset="-120"/>
              </a:rPr>
              <a:t>An implementation </a:t>
            </a:r>
            <a:r>
              <a:rPr lang="en-US" altLang="zh-TW" sz="1467" dirty="0" smtClean="0">
                <a:solidFill>
                  <a:schemeClr val="bg1"/>
                </a:solidFill>
                <a:ea typeface="PMingLiU" pitchFamily="18" charset="-120"/>
              </a:rPr>
              <a:t>technique, </a:t>
            </a:r>
            <a:r>
              <a:rPr lang="en-US" altLang="zh-TW" sz="1467" dirty="0">
                <a:solidFill>
                  <a:schemeClr val="bg1"/>
                </a:solidFill>
                <a:ea typeface="PMingLiU" pitchFamily="18" charset="-120"/>
              </a:rPr>
              <a:t>not part of the CUDA programming model</a:t>
            </a:r>
          </a:p>
          <a:p>
            <a:pPr lvl="1">
              <a:spcBef>
                <a:spcPct val="20000"/>
              </a:spcBef>
            </a:pPr>
            <a:r>
              <a:rPr lang="en-US" altLang="zh-TW" sz="1467" dirty="0">
                <a:solidFill>
                  <a:schemeClr val="bg1"/>
                </a:solidFill>
                <a:ea typeface="PMingLiU" pitchFamily="18" charset="-120"/>
              </a:rPr>
              <a:t>Warps are scheduling units in SM</a:t>
            </a:r>
          </a:p>
          <a:p>
            <a:pPr lvl="1">
              <a:spcBef>
                <a:spcPct val="20000"/>
              </a:spcBef>
            </a:pPr>
            <a:r>
              <a:rPr lang="en-US" altLang="zh-TW" sz="1467" dirty="0">
                <a:solidFill>
                  <a:schemeClr val="bg1"/>
                </a:solidFill>
                <a:ea typeface="PMingLiU" pitchFamily="18" charset="-120"/>
              </a:rPr>
              <a:t>Threads in a warp execute in </a:t>
            </a:r>
            <a:r>
              <a:rPr lang="en-US" altLang="zh-TW" sz="1467" dirty="0" smtClean="0">
                <a:solidFill>
                  <a:schemeClr val="bg1"/>
                </a:solidFill>
                <a:ea typeface="PMingLiU" pitchFamily="18" charset="-120"/>
              </a:rPr>
              <a:t>Single Instruction Multiple Data (SIMD) manner</a:t>
            </a:r>
          </a:p>
          <a:p>
            <a:pPr lvl="1">
              <a:spcBef>
                <a:spcPct val="20000"/>
              </a:spcBef>
            </a:pPr>
            <a:r>
              <a:rPr lang="en-US" altLang="zh-TW" sz="1467" dirty="0" smtClean="0">
                <a:solidFill>
                  <a:schemeClr val="bg1"/>
                </a:solidFill>
                <a:ea typeface="PMingLiU" pitchFamily="18" charset="-120"/>
              </a:rPr>
              <a:t>The number of threads in a warp may vary in future generations</a:t>
            </a:r>
            <a:endParaRPr lang="en-US" altLang="zh-TW" sz="1467" dirty="0">
              <a:solidFill>
                <a:schemeClr val="bg1"/>
              </a:solidFill>
              <a:ea typeface="PMingLiU" pitchFamily="18" charset="-120"/>
            </a:endParaRPr>
          </a:p>
        </p:txBody>
      </p:sp>
      <p:sp>
        <p:nvSpPr>
          <p:cNvPr id="37893" name="AutoShape 71"/>
          <p:cNvSpPr>
            <a:spLocks noChangeAspect="1" noChangeArrowheads="1" noTextEdit="1"/>
          </p:cNvSpPr>
          <p:nvPr/>
        </p:nvSpPr>
        <p:spPr bwMode="auto">
          <a:xfrm>
            <a:off x="4003675" y="1253728"/>
            <a:ext cx="3448050" cy="303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Rectangle 73"/>
          <p:cNvSpPr>
            <a:spLocks noChangeArrowheads="1"/>
          </p:cNvSpPr>
          <p:nvPr/>
        </p:nvSpPr>
        <p:spPr bwMode="auto">
          <a:xfrm>
            <a:off x="685800" y="985838"/>
            <a:ext cx="1093787" cy="792956"/>
          </a:xfrm>
          <a:prstGeom prst="rect">
            <a:avLst/>
          </a:prstGeom>
          <a:solidFill>
            <a:schemeClr val="tx1"/>
          </a:solidFill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Rectangle 74"/>
          <p:cNvSpPr>
            <a:spLocks noChangeArrowheads="1"/>
          </p:cNvSpPr>
          <p:nvPr/>
        </p:nvSpPr>
        <p:spPr bwMode="auto">
          <a:xfrm>
            <a:off x="838199" y="1100138"/>
            <a:ext cx="1093787" cy="792956"/>
          </a:xfrm>
          <a:prstGeom prst="rect">
            <a:avLst/>
          </a:prstGeom>
          <a:solidFill>
            <a:schemeClr val="tx1"/>
          </a:solidFill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37982" name="Text Box 76"/>
          <p:cNvSpPr txBox="1">
            <a:spLocks noChangeArrowheads="1"/>
          </p:cNvSpPr>
          <p:nvPr/>
        </p:nvSpPr>
        <p:spPr bwMode="auto">
          <a:xfrm>
            <a:off x="1065211" y="1271588"/>
            <a:ext cx="1066800" cy="766763"/>
          </a:xfrm>
          <a:prstGeom prst="rect">
            <a:avLst/>
          </a:prstGeom>
          <a:solidFill>
            <a:schemeClr val="tx1">
              <a:alpha val="67000"/>
            </a:schemeClr>
          </a:solidFill>
          <a:ln w="28575">
            <a:solidFill>
              <a:srgbClr val="00CC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altLang="zh-TW" sz="900" dirty="0">
                <a:solidFill>
                  <a:schemeClr val="bg1"/>
                </a:solidFill>
                <a:latin typeface="Tahoma" pitchFamily="34" charset="0"/>
                <a:ea typeface="PMingLiU" pitchFamily="18" charset="-120"/>
                <a:cs typeface="Arial" pitchFamily="34" charset="0"/>
              </a:rPr>
              <a:t>t0 t1 t2 … t31</a:t>
            </a:r>
            <a:endParaRPr lang="en-US" altLang="zh-TW" sz="900" dirty="0">
              <a:solidFill>
                <a:schemeClr val="bg1"/>
              </a:solidFill>
              <a:latin typeface="Arial" pitchFamily="34" charset="0"/>
              <a:ea typeface="PMingLiU" pitchFamily="18" charset="-120"/>
              <a:cs typeface="Arial" pitchFamily="34" charset="0"/>
            </a:endParaRPr>
          </a:p>
        </p:txBody>
      </p:sp>
      <p:sp>
        <p:nvSpPr>
          <p:cNvPr id="37983" name="Freeform 77"/>
          <p:cNvSpPr>
            <a:spLocks/>
          </p:cNvSpPr>
          <p:nvPr/>
        </p:nvSpPr>
        <p:spPr bwMode="auto">
          <a:xfrm>
            <a:off x="1184231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84" name="Freeform 78"/>
          <p:cNvSpPr>
            <a:spLocks/>
          </p:cNvSpPr>
          <p:nvPr/>
        </p:nvSpPr>
        <p:spPr bwMode="auto">
          <a:xfrm>
            <a:off x="1254242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85" name="Freeform 79"/>
          <p:cNvSpPr>
            <a:spLocks/>
          </p:cNvSpPr>
          <p:nvPr/>
        </p:nvSpPr>
        <p:spPr bwMode="auto">
          <a:xfrm>
            <a:off x="1319003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86" name="Freeform 80"/>
          <p:cNvSpPr>
            <a:spLocks/>
          </p:cNvSpPr>
          <p:nvPr/>
        </p:nvSpPr>
        <p:spPr bwMode="auto">
          <a:xfrm>
            <a:off x="1383763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87" name="Freeform 81"/>
          <p:cNvSpPr>
            <a:spLocks/>
          </p:cNvSpPr>
          <p:nvPr/>
        </p:nvSpPr>
        <p:spPr bwMode="auto">
          <a:xfrm>
            <a:off x="1448525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88" name="Freeform 82"/>
          <p:cNvSpPr>
            <a:spLocks/>
          </p:cNvSpPr>
          <p:nvPr/>
        </p:nvSpPr>
        <p:spPr bwMode="auto">
          <a:xfrm>
            <a:off x="1513286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89" name="Freeform 83"/>
          <p:cNvSpPr>
            <a:spLocks/>
          </p:cNvSpPr>
          <p:nvPr/>
        </p:nvSpPr>
        <p:spPr bwMode="auto">
          <a:xfrm>
            <a:off x="1578046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90" name="Freeform 84"/>
          <p:cNvSpPr>
            <a:spLocks/>
          </p:cNvSpPr>
          <p:nvPr/>
        </p:nvSpPr>
        <p:spPr bwMode="auto">
          <a:xfrm>
            <a:off x="1642807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91" name="Freeform 85"/>
          <p:cNvSpPr>
            <a:spLocks/>
          </p:cNvSpPr>
          <p:nvPr/>
        </p:nvSpPr>
        <p:spPr bwMode="auto">
          <a:xfrm>
            <a:off x="1707567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92" name="Freeform 86"/>
          <p:cNvSpPr>
            <a:spLocks/>
          </p:cNvSpPr>
          <p:nvPr/>
        </p:nvSpPr>
        <p:spPr bwMode="auto">
          <a:xfrm>
            <a:off x="1772328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93" name="Freeform 87"/>
          <p:cNvSpPr>
            <a:spLocks/>
          </p:cNvSpPr>
          <p:nvPr/>
        </p:nvSpPr>
        <p:spPr bwMode="auto">
          <a:xfrm>
            <a:off x="1837089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00CC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897" name="Text Box 88"/>
          <p:cNvSpPr txBox="1">
            <a:spLocks noChangeArrowheads="1"/>
          </p:cNvSpPr>
          <p:nvPr/>
        </p:nvSpPr>
        <p:spPr bwMode="auto">
          <a:xfrm>
            <a:off x="885824" y="98583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chemeClr val="bg1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37898" name="Rectangle 89"/>
          <p:cNvSpPr>
            <a:spLocks noChangeArrowheads="1"/>
          </p:cNvSpPr>
          <p:nvPr/>
        </p:nvSpPr>
        <p:spPr bwMode="auto">
          <a:xfrm>
            <a:off x="2286001" y="985838"/>
            <a:ext cx="1093787" cy="792956"/>
          </a:xfrm>
          <a:prstGeom prst="rect">
            <a:avLst/>
          </a:prstGeom>
          <a:solidFill>
            <a:schemeClr val="tx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Rectangle 90"/>
          <p:cNvSpPr>
            <a:spLocks noChangeArrowheads="1"/>
          </p:cNvSpPr>
          <p:nvPr/>
        </p:nvSpPr>
        <p:spPr bwMode="auto">
          <a:xfrm>
            <a:off x="2438401" y="1100138"/>
            <a:ext cx="1093787" cy="792956"/>
          </a:xfrm>
          <a:prstGeom prst="rect">
            <a:avLst/>
          </a:prstGeom>
          <a:solidFill>
            <a:schemeClr val="tx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37970" name="Text Box 92"/>
          <p:cNvSpPr txBox="1">
            <a:spLocks noChangeArrowheads="1"/>
          </p:cNvSpPr>
          <p:nvPr/>
        </p:nvSpPr>
        <p:spPr bwMode="auto">
          <a:xfrm>
            <a:off x="2665411" y="1271588"/>
            <a:ext cx="1066800" cy="766763"/>
          </a:xfrm>
          <a:prstGeom prst="rect">
            <a:avLst/>
          </a:prstGeom>
          <a:solidFill>
            <a:schemeClr val="tx1">
              <a:alpha val="67000"/>
            </a:schemeClr>
          </a:solidFill>
          <a:ln w="28575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altLang="zh-TW" sz="900" dirty="0">
                <a:solidFill>
                  <a:schemeClr val="bg1"/>
                </a:solidFill>
                <a:latin typeface="Tahoma" pitchFamily="34" charset="0"/>
                <a:ea typeface="PMingLiU" pitchFamily="18" charset="-120"/>
                <a:cs typeface="Arial" pitchFamily="34" charset="0"/>
              </a:rPr>
              <a:t>t0 t1 t2 … t31</a:t>
            </a:r>
            <a:endParaRPr lang="en-US" altLang="zh-TW" sz="900" dirty="0">
              <a:solidFill>
                <a:schemeClr val="bg1"/>
              </a:solidFill>
              <a:latin typeface="Arial" pitchFamily="34" charset="0"/>
              <a:ea typeface="PMingLiU" pitchFamily="18" charset="-120"/>
              <a:cs typeface="Arial" pitchFamily="34" charset="0"/>
            </a:endParaRPr>
          </a:p>
        </p:txBody>
      </p:sp>
      <p:sp>
        <p:nvSpPr>
          <p:cNvPr id="37971" name="Freeform 93"/>
          <p:cNvSpPr>
            <a:spLocks/>
          </p:cNvSpPr>
          <p:nvPr/>
        </p:nvSpPr>
        <p:spPr bwMode="auto">
          <a:xfrm>
            <a:off x="2784431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72" name="Freeform 94"/>
          <p:cNvSpPr>
            <a:spLocks/>
          </p:cNvSpPr>
          <p:nvPr/>
        </p:nvSpPr>
        <p:spPr bwMode="auto">
          <a:xfrm>
            <a:off x="2854442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73" name="Freeform 95"/>
          <p:cNvSpPr>
            <a:spLocks/>
          </p:cNvSpPr>
          <p:nvPr/>
        </p:nvSpPr>
        <p:spPr bwMode="auto">
          <a:xfrm>
            <a:off x="2919203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74" name="Freeform 96"/>
          <p:cNvSpPr>
            <a:spLocks/>
          </p:cNvSpPr>
          <p:nvPr/>
        </p:nvSpPr>
        <p:spPr bwMode="auto">
          <a:xfrm>
            <a:off x="2983963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75" name="Freeform 97"/>
          <p:cNvSpPr>
            <a:spLocks/>
          </p:cNvSpPr>
          <p:nvPr/>
        </p:nvSpPr>
        <p:spPr bwMode="auto">
          <a:xfrm>
            <a:off x="3048725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76" name="Freeform 98"/>
          <p:cNvSpPr>
            <a:spLocks/>
          </p:cNvSpPr>
          <p:nvPr/>
        </p:nvSpPr>
        <p:spPr bwMode="auto">
          <a:xfrm>
            <a:off x="3113486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77" name="Freeform 99"/>
          <p:cNvSpPr>
            <a:spLocks/>
          </p:cNvSpPr>
          <p:nvPr/>
        </p:nvSpPr>
        <p:spPr bwMode="auto">
          <a:xfrm>
            <a:off x="3178246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78" name="Freeform 100"/>
          <p:cNvSpPr>
            <a:spLocks/>
          </p:cNvSpPr>
          <p:nvPr/>
        </p:nvSpPr>
        <p:spPr bwMode="auto">
          <a:xfrm>
            <a:off x="3243007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79" name="Freeform 101"/>
          <p:cNvSpPr>
            <a:spLocks/>
          </p:cNvSpPr>
          <p:nvPr/>
        </p:nvSpPr>
        <p:spPr bwMode="auto">
          <a:xfrm>
            <a:off x="3307767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80" name="Freeform 102"/>
          <p:cNvSpPr>
            <a:spLocks/>
          </p:cNvSpPr>
          <p:nvPr/>
        </p:nvSpPr>
        <p:spPr bwMode="auto">
          <a:xfrm>
            <a:off x="3372528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81" name="Freeform 103"/>
          <p:cNvSpPr>
            <a:spLocks/>
          </p:cNvSpPr>
          <p:nvPr/>
        </p:nvSpPr>
        <p:spPr bwMode="auto">
          <a:xfrm>
            <a:off x="3437289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rgbClr val="FF6600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01" name="Text Box 104"/>
          <p:cNvSpPr txBox="1">
            <a:spLocks noChangeArrowheads="1"/>
          </p:cNvSpPr>
          <p:nvPr/>
        </p:nvSpPr>
        <p:spPr bwMode="auto">
          <a:xfrm>
            <a:off x="2486025" y="98583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chemeClr val="bg1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37902" name="Text Box 105"/>
          <p:cNvSpPr txBox="1">
            <a:spLocks noChangeArrowheads="1"/>
          </p:cNvSpPr>
          <p:nvPr/>
        </p:nvSpPr>
        <p:spPr bwMode="auto">
          <a:xfrm>
            <a:off x="990600" y="935960"/>
            <a:ext cx="1169616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1 Warps</a:t>
            </a:r>
          </a:p>
        </p:txBody>
      </p:sp>
      <p:sp>
        <p:nvSpPr>
          <p:cNvPr id="37903" name="Text Box 106"/>
          <p:cNvSpPr txBox="1">
            <a:spLocks noChangeArrowheads="1"/>
          </p:cNvSpPr>
          <p:nvPr/>
        </p:nvSpPr>
        <p:spPr bwMode="auto">
          <a:xfrm>
            <a:off x="2667000" y="935960"/>
            <a:ext cx="1169616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1200">
                <a:solidFill>
                  <a:schemeClr val="bg1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2 Warps</a:t>
            </a:r>
          </a:p>
        </p:txBody>
      </p:sp>
      <p:sp>
        <p:nvSpPr>
          <p:cNvPr id="37904" name="Rectangle 135"/>
          <p:cNvSpPr>
            <a:spLocks noChangeArrowheads="1"/>
          </p:cNvSpPr>
          <p:nvPr/>
        </p:nvSpPr>
        <p:spPr bwMode="auto">
          <a:xfrm>
            <a:off x="3962401" y="985838"/>
            <a:ext cx="1093787" cy="792956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Rectangle 136"/>
          <p:cNvSpPr>
            <a:spLocks noChangeArrowheads="1"/>
          </p:cNvSpPr>
          <p:nvPr/>
        </p:nvSpPr>
        <p:spPr bwMode="auto">
          <a:xfrm>
            <a:off x="4114801" y="1100138"/>
            <a:ext cx="1093787" cy="792956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37958" name="Text Box 138"/>
          <p:cNvSpPr txBox="1">
            <a:spLocks noChangeArrowheads="1"/>
          </p:cNvSpPr>
          <p:nvPr/>
        </p:nvSpPr>
        <p:spPr bwMode="auto">
          <a:xfrm>
            <a:off x="4341811" y="1271588"/>
            <a:ext cx="1066800" cy="766763"/>
          </a:xfrm>
          <a:prstGeom prst="rect">
            <a:avLst/>
          </a:prstGeom>
          <a:solidFill>
            <a:schemeClr val="tx1">
              <a:alpha val="67000"/>
            </a:schemeClr>
          </a:solidFill>
          <a:ln w="28575">
            <a:solidFill>
              <a:schemeClr val="accent5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altLang="zh-TW" sz="900" dirty="0">
                <a:solidFill>
                  <a:schemeClr val="bg1"/>
                </a:solidFill>
                <a:latin typeface="Tahoma" pitchFamily="34" charset="0"/>
                <a:ea typeface="PMingLiU" pitchFamily="18" charset="-120"/>
                <a:cs typeface="Arial" pitchFamily="34" charset="0"/>
              </a:rPr>
              <a:t>t0 t1 t2 … t31</a:t>
            </a:r>
            <a:endParaRPr lang="en-US" altLang="zh-TW" sz="900" dirty="0">
              <a:solidFill>
                <a:schemeClr val="bg1"/>
              </a:solidFill>
              <a:latin typeface="Arial" pitchFamily="34" charset="0"/>
              <a:ea typeface="PMingLiU" pitchFamily="18" charset="-120"/>
              <a:cs typeface="Arial" pitchFamily="34" charset="0"/>
            </a:endParaRPr>
          </a:p>
        </p:txBody>
      </p:sp>
      <p:sp>
        <p:nvSpPr>
          <p:cNvPr id="37959" name="Freeform 139"/>
          <p:cNvSpPr>
            <a:spLocks/>
          </p:cNvSpPr>
          <p:nvPr/>
        </p:nvSpPr>
        <p:spPr bwMode="auto">
          <a:xfrm>
            <a:off x="4460831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0" name="Freeform 140"/>
          <p:cNvSpPr>
            <a:spLocks/>
          </p:cNvSpPr>
          <p:nvPr/>
        </p:nvSpPr>
        <p:spPr bwMode="auto">
          <a:xfrm>
            <a:off x="4530842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1" name="Freeform 141"/>
          <p:cNvSpPr>
            <a:spLocks/>
          </p:cNvSpPr>
          <p:nvPr/>
        </p:nvSpPr>
        <p:spPr bwMode="auto">
          <a:xfrm>
            <a:off x="4595603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2" name="Freeform 142"/>
          <p:cNvSpPr>
            <a:spLocks/>
          </p:cNvSpPr>
          <p:nvPr/>
        </p:nvSpPr>
        <p:spPr bwMode="auto">
          <a:xfrm>
            <a:off x="4660363" y="1421832"/>
            <a:ext cx="145274" cy="554349"/>
          </a:xfrm>
          <a:custGeom>
            <a:avLst/>
            <a:gdLst>
              <a:gd name="T0" fmla="*/ 3 w 208"/>
              <a:gd name="T1" fmla="*/ 0 h 1536"/>
              <a:gd name="T2" fmla="*/ 11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3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6 w 208"/>
              <a:gd name="T19" fmla="*/ 12 h 1536"/>
              <a:gd name="T20" fmla="*/ 3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3" name="Freeform 143"/>
          <p:cNvSpPr>
            <a:spLocks/>
          </p:cNvSpPr>
          <p:nvPr/>
        </p:nvSpPr>
        <p:spPr bwMode="auto">
          <a:xfrm>
            <a:off x="4725125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4" name="Freeform 144"/>
          <p:cNvSpPr>
            <a:spLocks/>
          </p:cNvSpPr>
          <p:nvPr/>
        </p:nvSpPr>
        <p:spPr bwMode="auto">
          <a:xfrm>
            <a:off x="4789886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5" name="Freeform 145"/>
          <p:cNvSpPr>
            <a:spLocks/>
          </p:cNvSpPr>
          <p:nvPr/>
        </p:nvSpPr>
        <p:spPr bwMode="auto">
          <a:xfrm>
            <a:off x="4854646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6" name="Freeform 146"/>
          <p:cNvSpPr>
            <a:spLocks/>
          </p:cNvSpPr>
          <p:nvPr/>
        </p:nvSpPr>
        <p:spPr bwMode="auto">
          <a:xfrm>
            <a:off x="4919407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7" name="Freeform 147"/>
          <p:cNvSpPr>
            <a:spLocks/>
          </p:cNvSpPr>
          <p:nvPr/>
        </p:nvSpPr>
        <p:spPr bwMode="auto">
          <a:xfrm>
            <a:off x="4984167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8" name="Freeform 148"/>
          <p:cNvSpPr>
            <a:spLocks/>
          </p:cNvSpPr>
          <p:nvPr/>
        </p:nvSpPr>
        <p:spPr bwMode="auto">
          <a:xfrm>
            <a:off x="5048928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69" name="Freeform 149"/>
          <p:cNvSpPr>
            <a:spLocks/>
          </p:cNvSpPr>
          <p:nvPr/>
        </p:nvSpPr>
        <p:spPr bwMode="auto">
          <a:xfrm>
            <a:off x="5113689" y="1421832"/>
            <a:ext cx="144399" cy="554349"/>
          </a:xfrm>
          <a:custGeom>
            <a:avLst/>
            <a:gdLst>
              <a:gd name="T0" fmla="*/ 2 w 208"/>
              <a:gd name="T1" fmla="*/ 0 h 1536"/>
              <a:gd name="T2" fmla="*/ 10 w 208"/>
              <a:gd name="T3" fmla="*/ 1 h 1536"/>
              <a:gd name="T4" fmla="*/ 2 w 208"/>
              <a:gd name="T5" fmla="*/ 3 h 1536"/>
              <a:gd name="T6" fmla="*/ 8 w 208"/>
              <a:gd name="T7" fmla="*/ 5 h 1536"/>
              <a:gd name="T8" fmla="*/ 2 w 208"/>
              <a:gd name="T9" fmla="*/ 7 h 1536"/>
              <a:gd name="T10" fmla="*/ 8 w 208"/>
              <a:gd name="T11" fmla="*/ 7 h 1536"/>
              <a:gd name="T12" fmla="*/ 2 w 208"/>
              <a:gd name="T13" fmla="*/ 9 h 1536"/>
              <a:gd name="T14" fmla="*/ 8 w 208"/>
              <a:gd name="T15" fmla="*/ 10 h 1536"/>
              <a:gd name="T16" fmla="*/ 2 w 208"/>
              <a:gd name="T17" fmla="*/ 11 h 1536"/>
              <a:gd name="T18" fmla="*/ 5 w 208"/>
              <a:gd name="T19" fmla="*/ 12 h 1536"/>
              <a:gd name="T20" fmla="*/ 2 w 208"/>
              <a:gd name="T21" fmla="*/ 14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solidFill>
            <a:schemeClr val="bg1">
              <a:alpha val="67058"/>
            </a:schemeClr>
          </a:solidFill>
          <a:ln w="25400">
            <a:solidFill>
              <a:schemeClr val="accent5"/>
            </a:solidFill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07" name="Text Box 150"/>
          <p:cNvSpPr txBox="1">
            <a:spLocks noChangeArrowheads="1"/>
          </p:cNvSpPr>
          <p:nvPr/>
        </p:nvSpPr>
        <p:spPr bwMode="auto">
          <a:xfrm>
            <a:off x="4162425" y="98583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chemeClr val="bg1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37908" name="Text Box 151"/>
          <p:cNvSpPr txBox="1">
            <a:spLocks noChangeArrowheads="1"/>
          </p:cNvSpPr>
          <p:nvPr/>
        </p:nvSpPr>
        <p:spPr bwMode="auto">
          <a:xfrm>
            <a:off x="4267200" y="935960"/>
            <a:ext cx="1169616" cy="276999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3 Warps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70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16144"/>
      </p:ext>
    </p:extLst>
  </p:cSld>
  <p:clrMapOvr>
    <a:masterClrMapping/>
  </p:clrMapOvr>
  <p:transition advTm="859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Warps in Multi-dimensional Thread Blocks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6569" y="821312"/>
            <a:ext cx="6217920" cy="4023919"/>
          </a:xfrm>
        </p:spPr>
        <p:txBody>
          <a:bodyPr/>
          <a:lstStyle/>
          <a:p>
            <a:r>
              <a:rPr lang="en-US" dirty="0" smtClean="0"/>
              <a:t>The thread blocks are first linearized into 1D in row major order</a:t>
            </a:r>
          </a:p>
          <a:p>
            <a:pPr lvl="1"/>
            <a:r>
              <a:rPr lang="en-US" dirty="0" smtClean="0"/>
              <a:t>In x-dimension first, y-dimension next, and z-dimension last</a:t>
            </a:r>
            <a:endParaRPr lang="en-US" dirty="0"/>
          </a:p>
        </p:txBody>
      </p:sp>
      <p:sp>
        <p:nvSpPr>
          <p:cNvPr id="7170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spcBef>
                <a:spcPct val="20000"/>
              </a:spcBef>
              <a:buChar char="•"/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7A4B7C-C35D-4542-8FC9-496E84D5E25C}" type="slidenum">
              <a:rPr lang="en-US" altLang="en-US" sz="105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050"/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8411" y="11831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Palatino" pitchFamily="18" charset="0"/>
            </a:endParaRPr>
          </a:p>
        </p:txBody>
      </p:sp>
      <p:pic>
        <p:nvPicPr>
          <p:cNvPr id="717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3" y="1669904"/>
            <a:ext cx="61912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80"/>
          <p:cNvSpPr txBox="1">
            <a:spLocks noChangeArrowheads="1"/>
          </p:cNvSpPr>
          <p:nvPr/>
        </p:nvSpPr>
        <p:spPr bwMode="auto">
          <a:xfrm>
            <a:off x="971577" y="3200400"/>
            <a:ext cx="45576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Palatino" pitchFamily="18" charset="0"/>
              </a:rPr>
              <a:t>Figure 6.1: Placing 2D threads into linear order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493">
        <p:fade/>
      </p:transition>
    </mc:Choice>
    <mc:Fallback xmlns="">
      <p:transition spd="med" advTm="1014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Blocks are partitioned after linearization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Linearized thread </a:t>
            </a:r>
            <a:r>
              <a:rPr lang="en-US" sz="2000" dirty="0"/>
              <a:t>blocks are partitioned </a:t>
            </a:r>
            <a:endParaRPr lang="en-US" sz="2000" dirty="0" smtClean="0"/>
          </a:p>
          <a:p>
            <a:pPr lvl="1"/>
            <a:r>
              <a:rPr lang="en-US" sz="1600" dirty="0"/>
              <a:t>Thread </a:t>
            </a:r>
            <a:r>
              <a:rPr lang="en-US" sz="1600" dirty="0" smtClean="0"/>
              <a:t>indices </a:t>
            </a:r>
            <a:r>
              <a:rPr lang="en-US" sz="1600" dirty="0"/>
              <a:t>within a warp are consecutive and increasing</a:t>
            </a:r>
          </a:p>
          <a:p>
            <a:pPr lvl="1"/>
            <a:r>
              <a:rPr lang="en-US" sz="1600" dirty="0" smtClean="0"/>
              <a:t>Warp </a:t>
            </a:r>
            <a:r>
              <a:rPr lang="en-US" sz="1600" dirty="0"/>
              <a:t>0 starts with </a:t>
            </a:r>
            <a:r>
              <a:rPr lang="en-US" sz="1600" dirty="0" smtClean="0"/>
              <a:t>Thread 0</a:t>
            </a:r>
          </a:p>
          <a:p>
            <a:pPr lvl="1"/>
            <a:endParaRPr lang="en-US" sz="2000" dirty="0"/>
          </a:p>
          <a:p>
            <a:r>
              <a:rPr lang="en-US" sz="2000" dirty="0"/>
              <a:t>Partitioning </a:t>
            </a:r>
            <a:r>
              <a:rPr lang="en-US" sz="2000" dirty="0" smtClean="0"/>
              <a:t>scheme is consistent across devices</a:t>
            </a:r>
          </a:p>
          <a:p>
            <a:pPr lvl="1"/>
            <a:r>
              <a:rPr lang="en-US" sz="1600" dirty="0" smtClean="0"/>
              <a:t>Thus </a:t>
            </a:r>
            <a:r>
              <a:rPr lang="en-US" sz="1600" dirty="0"/>
              <a:t>you can use this knowledge in control </a:t>
            </a:r>
            <a:r>
              <a:rPr lang="en-US" sz="1600" dirty="0" smtClean="0"/>
              <a:t>flow</a:t>
            </a:r>
          </a:p>
          <a:p>
            <a:pPr lvl="1"/>
            <a:r>
              <a:rPr lang="en-US" sz="1600" dirty="0" smtClean="0"/>
              <a:t>However</a:t>
            </a:r>
            <a:r>
              <a:rPr lang="en-US" sz="1600" dirty="0"/>
              <a:t>, the exact size of warps may change from generation to </a:t>
            </a:r>
            <a:r>
              <a:rPr lang="en-US" sz="1600" dirty="0" smtClean="0"/>
              <a:t>generation</a:t>
            </a:r>
          </a:p>
          <a:p>
            <a:pPr lvl="1"/>
            <a:endParaRPr lang="en-US" sz="2000" b="1" dirty="0"/>
          </a:p>
          <a:p>
            <a:r>
              <a:rPr lang="en-US" sz="2000" dirty="0"/>
              <a:t>DO NOT rely on any ordering within or between </a:t>
            </a:r>
            <a:r>
              <a:rPr lang="en-US" sz="2000" dirty="0" smtClean="0"/>
              <a:t>warps</a:t>
            </a:r>
          </a:p>
          <a:p>
            <a:pPr lvl="1"/>
            <a:r>
              <a:rPr lang="en-US" sz="1600" dirty="0" smtClean="0"/>
              <a:t>If </a:t>
            </a:r>
            <a:r>
              <a:rPr lang="en-US" sz="1600" dirty="0"/>
              <a:t>there are any dependencies between threads, you must __</a:t>
            </a:r>
            <a:r>
              <a:rPr lang="en-US" sz="1600" dirty="0" err="1"/>
              <a:t>syncthreads</a:t>
            </a:r>
            <a:r>
              <a:rPr lang="en-US" sz="1600" dirty="0"/>
              <a:t>() to get correct results (more later).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83696"/>
      </p:ext>
    </p:extLst>
  </p:cSld>
  <p:clrMapOvr>
    <a:masterClrMapping/>
  </p:clrMapOvr>
  <p:transition advTm="852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SMs are SIMD Processors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unit for instruction fetch, decode, and control is shared among multiple processing units</a:t>
            </a:r>
          </a:p>
          <a:p>
            <a:pPr lvl="1"/>
            <a:r>
              <a:rPr lang="en-US" dirty="0" smtClean="0"/>
              <a:t>Control overhead is minimized (Module 1)</a:t>
            </a:r>
            <a:endParaRPr lang="en-US" dirty="0"/>
          </a:p>
        </p:txBody>
      </p:sp>
      <p:grpSp>
        <p:nvGrpSpPr>
          <p:cNvPr id="47" name="Group 1"/>
          <p:cNvGrpSpPr>
            <a:grpSpLocks/>
          </p:cNvGrpSpPr>
          <p:nvPr/>
        </p:nvGrpSpPr>
        <p:grpSpPr bwMode="auto">
          <a:xfrm>
            <a:off x="914400" y="1597819"/>
            <a:ext cx="5029200" cy="3086100"/>
            <a:chOff x="1066800" y="914400"/>
            <a:chExt cx="6705600" cy="4114800"/>
          </a:xfrm>
        </p:grpSpPr>
        <p:sp>
          <p:nvSpPr>
            <p:cNvPr id="48" name="Rectangle 5"/>
            <p:cNvSpPr>
              <a:spLocks noChangeArrowheads="1"/>
            </p:cNvSpPr>
            <p:nvPr/>
          </p:nvSpPr>
          <p:spPr bwMode="auto">
            <a:xfrm>
              <a:off x="3189288" y="1981200"/>
              <a:ext cx="2590800" cy="13906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auto">
            <a:xfrm>
              <a:off x="3427413" y="1879600"/>
              <a:ext cx="2590800" cy="1390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"/>
            <p:cNvSpPr>
              <a:spLocks noChangeArrowheads="1"/>
            </p:cNvSpPr>
            <p:nvPr/>
          </p:nvSpPr>
          <p:spPr bwMode="auto">
            <a:xfrm>
              <a:off x="2057400" y="914400"/>
              <a:ext cx="4343400" cy="5334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</a:p>
          </p:txBody>
        </p:sp>
        <p:sp>
          <p:nvSpPr>
            <p:cNvPr id="51" name="Rectangle 5"/>
            <p:cNvSpPr>
              <a:spLocks noChangeArrowheads="1"/>
            </p:cNvSpPr>
            <p:nvPr/>
          </p:nvSpPr>
          <p:spPr bwMode="auto">
            <a:xfrm>
              <a:off x="3657600" y="1752600"/>
              <a:ext cx="2590800" cy="1390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Processing Unit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7"/>
            <p:cNvSpPr>
              <a:spLocks noChangeArrowheads="1"/>
            </p:cNvSpPr>
            <p:nvPr/>
          </p:nvSpPr>
          <p:spPr bwMode="auto">
            <a:xfrm>
              <a:off x="6858000" y="914400"/>
              <a:ext cx="914400" cy="5334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I/O</a:t>
              </a:r>
            </a:p>
          </p:txBody>
        </p:sp>
        <p:grpSp>
          <p:nvGrpSpPr>
            <p:cNvPr id="53" name="Group 26"/>
            <p:cNvGrpSpPr>
              <a:grpSpLocks/>
            </p:cNvGrpSpPr>
            <p:nvPr/>
          </p:nvGrpSpPr>
          <p:grpSpPr bwMode="auto">
            <a:xfrm>
              <a:off x="3886200" y="2419354"/>
              <a:ext cx="1066800" cy="506413"/>
              <a:chOff x="528" y="2688"/>
              <a:chExt cx="672" cy="319"/>
            </a:xfrm>
          </p:grpSpPr>
          <p:grpSp>
            <p:nvGrpSpPr>
              <p:cNvPr id="86" name="Group 24"/>
              <p:cNvGrpSpPr>
                <a:grpSpLocks/>
              </p:cNvGrpSpPr>
              <p:nvPr/>
            </p:nvGrpSpPr>
            <p:grpSpPr bwMode="auto">
              <a:xfrm>
                <a:off x="528" y="2688"/>
                <a:ext cx="672" cy="288"/>
                <a:chOff x="528" y="2688"/>
                <a:chExt cx="672" cy="288"/>
              </a:xfrm>
            </p:grpSpPr>
            <p:sp>
              <p:nvSpPr>
                <p:cNvPr id="88" name="Line 13"/>
                <p:cNvSpPr>
                  <a:spLocks noChangeShapeType="1"/>
                </p:cNvSpPr>
                <p:nvPr/>
              </p:nvSpPr>
              <p:spPr bwMode="auto">
                <a:xfrm>
                  <a:off x="768" y="2688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alatino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864" y="2688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alatino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Line 19"/>
                <p:cNvSpPr>
                  <a:spLocks noChangeShapeType="1"/>
                </p:cNvSpPr>
                <p:nvPr/>
              </p:nvSpPr>
              <p:spPr bwMode="auto">
                <a:xfrm>
                  <a:off x="528" y="268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alatino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alatino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Line 21"/>
                <p:cNvSpPr>
                  <a:spLocks noChangeShapeType="1"/>
                </p:cNvSpPr>
                <p:nvPr/>
              </p:nvSpPr>
              <p:spPr bwMode="auto">
                <a:xfrm>
                  <a:off x="672" y="2976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alatino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Line 22"/>
                <p:cNvSpPr>
                  <a:spLocks noChangeShapeType="1"/>
                </p:cNvSpPr>
                <p:nvPr/>
              </p:nvSpPr>
              <p:spPr bwMode="auto">
                <a:xfrm>
                  <a:off x="528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alatino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Line 23"/>
                <p:cNvSpPr>
                  <a:spLocks noChangeShapeType="1"/>
                </p:cNvSpPr>
                <p:nvPr/>
              </p:nvSpPr>
              <p:spPr bwMode="auto">
                <a:xfrm>
                  <a:off x="960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alatino" pitchFamily="18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7" name="Text Box 25"/>
              <p:cNvSpPr txBox="1">
                <a:spLocks noChangeArrowheads="1"/>
              </p:cNvSpPr>
              <p:nvPr/>
            </p:nvSpPr>
            <p:spPr bwMode="auto">
              <a:xfrm>
                <a:off x="634" y="2736"/>
                <a:ext cx="488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5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</a:t>
                </a:r>
              </a:p>
            </p:txBody>
          </p:sp>
        </p:grpSp>
        <p:cxnSp>
          <p:nvCxnSpPr>
            <p:cNvPr id="54" name="AutoShape 35"/>
            <p:cNvCxnSpPr>
              <a:cxnSpLocks noChangeShapeType="1"/>
            </p:cNvCxnSpPr>
            <p:nvPr/>
          </p:nvCxnSpPr>
          <p:spPr bwMode="auto">
            <a:xfrm rot="-5400000">
              <a:off x="647700" y="2095501"/>
              <a:ext cx="2286000" cy="53340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Line 37"/>
            <p:cNvSpPr>
              <a:spLocks noChangeShapeType="1"/>
            </p:cNvSpPr>
            <p:nvPr/>
          </p:nvSpPr>
          <p:spPr bwMode="auto">
            <a:xfrm flipV="1">
              <a:off x="4876800" y="3154362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6" name="Line 40"/>
            <p:cNvSpPr>
              <a:spLocks noChangeShapeType="1"/>
            </p:cNvSpPr>
            <p:nvPr/>
          </p:nvSpPr>
          <p:spPr bwMode="auto">
            <a:xfrm>
              <a:off x="6400800" y="1066800"/>
              <a:ext cx="457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7" name="Line 41"/>
            <p:cNvSpPr>
              <a:spLocks noChangeShapeType="1"/>
            </p:cNvSpPr>
            <p:nvPr/>
          </p:nvSpPr>
          <p:spPr bwMode="auto">
            <a:xfrm flipH="1">
              <a:off x="6400800" y="1195450"/>
              <a:ext cx="457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AutoShape 44"/>
            <p:cNvCxnSpPr>
              <a:cxnSpLocks noChangeShapeType="1"/>
            </p:cNvCxnSpPr>
            <p:nvPr/>
          </p:nvCxnSpPr>
          <p:spPr bwMode="auto">
            <a:xfrm rot="-5400000">
              <a:off x="5676900" y="2171700"/>
              <a:ext cx="2057400" cy="30480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Straight Connector 60"/>
            <p:cNvCxnSpPr/>
            <p:nvPr/>
          </p:nvCxnSpPr>
          <p:spPr>
            <a:xfrm flipV="1">
              <a:off x="6553200" y="3124200"/>
              <a:ext cx="0" cy="41116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  <p:sp>
          <p:nvSpPr>
            <p:cNvPr id="62" name="Rectangle 61"/>
            <p:cNvSpPr/>
            <p:nvPr/>
          </p:nvSpPr>
          <p:spPr>
            <a:xfrm>
              <a:off x="1066800" y="1600200"/>
              <a:ext cx="6477000" cy="3429000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endParaRPr>
            </a:p>
          </p:txBody>
        </p:sp>
        <p:sp>
          <p:nvSpPr>
            <p:cNvPr id="63" name="TextBox 11"/>
            <p:cNvSpPr txBox="1">
              <a:spLocks noChangeArrowheads="1"/>
            </p:cNvSpPr>
            <p:nvPr/>
          </p:nvSpPr>
          <p:spPr bwMode="auto">
            <a:xfrm>
              <a:off x="3463936" y="4572000"/>
              <a:ext cx="192334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Processor (SM)</a:t>
              </a:r>
            </a:p>
          </p:txBody>
        </p:sp>
        <p:sp>
          <p:nvSpPr>
            <p:cNvPr id="72" name="Line 37"/>
            <p:cNvSpPr>
              <a:spLocks noChangeShapeType="1"/>
            </p:cNvSpPr>
            <p:nvPr/>
          </p:nvSpPr>
          <p:spPr bwMode="auto">
            <a:xfrm flipV="1">
              <a:off x="4611688" y="3268662"/>
              <a:ext cx="0" cy="266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3" name="Line 37"/>
            <p:cNvSpPr>
              <a:spLocks noChangeShapeType="1"/>
            </p:cNvSpPr>
            <p:nvPr/>
          </p:nvSpPr>
          <p:spPr bwMode="auto">
            <a:xfrm flipV="1">
              <a:off x="4343400" y="3406775"/>
              <a:ext cx="0" cy="128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600200" y="2101850"/>
              <a:ext cx="1143000" cy="869950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 pitchFamily="18" charset="0"/>
                </a:rPr>
                <a:t>Shared Memory</a:t>
              </a:r>
            </a:p>
          </p:txBody>
        </p:sp>
        <p:sp>
          <p:nvSpPr>
            <p:cNvPr id="75" name="Up-Down Arrow 74"/>
            <p:cNvSpPr/>
            <p:nvPr/>
          </p:nvSpPr>
          <p:spPr>
            <a:xfrm>
              <a:off x="3189288" y="1447800"/>
              <a:ext cx="163512" cy="533400"/>
            </a:xfrm>
            <a:prstGeom prst="upDownArrow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endParaRPr>
            </a:p>
          </p:txBody>
        </p:sp>
        <p:sp>
          <p:nvSpPr>
            <p:cNvPr id="76" name="Up-Down Arrow 75"/>
            <p:cNvSpPr/>
            <p:nvPr/>
          </p:nvSpPr>
          <p:spPr>
            <a:xfrm>
              <a:off x="3465513" y="1447800"/>
              <a:ext cx="152400" cy="431800"/>
            </a:xfrm>
            <a:prstGeom prst="upDownArrow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endParaRPr>
            </a:p>
          </p:txBody>
        </p:sp>
        <p:sp>
          <p:nvSpPr>
            <p:cNvPr id="77" name="Up-Down Arrow 76"/>
            <p:cNvSpPr/>
            <p:nvPr/>
          </p:nvSpPr>
          <p:spPr>
            <a:xfrm>
              <a:off x="3733800" y="1447800"/>
              <a:ext cx="163513" cy="304800"/>
            </a:xfrm>
            <a:prstGeom prst="upDownArrow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endParaRPr>
            </a:p>
          </p:txBody>
        </p:sp>
        <p:sp>
          <p:nvSpPr>
            <p:cNvPr id="78" name="Left-Right Arrow 77"/>
            <p:cNvSpPr/>
            <p:nvPr/>
          </p:nvSpPr>
          <p:spPr>
            <a:xfrm>
              <a:off x="2743200" y="2190750"/>
              <a:ext cx="446088" cy="190500"/>
            </a:xfrm>
            <a:prstGeom prst="leftRightArrow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endParaRPr>
            </a:p>
          </p:txBody>
        </p:sp>
        <p:sp>
          <p:nvSpPr>
            <p:cNvPr id="79" name="Left-Right Arrow 78"/>
            <p:cNvSpPr/>
            <p:nvPr/>
          </p:nvSpPr>
          <p:spPr>
            <a:xfrm>
              <a:off x="2747963" y="2438400"/>
              <a:ext cx="679450" cy="209550"/>
            </a:xfrm>
            <a:prstGeom prst="leftRightArrow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endParaRPr>
            </a:p>
          </p:txBody>
        </p:sp>
        <p:sp>
          <p:nvSpPr>
            <p:cNvPr id="80" name="Left-Right Arrow 79"/>
            <p:cNvSpPr/>
            <p:nvPr/>
          </p:nvSpPr>
          <p:spPr>
            <a:xfrm>
              <a:off x="2747963" y="2701925"/>
              <a:ext cx="909637" cy="211138"/>
            </a:xfrm>
            <a:prstGeom prst="leftRightArrow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Times New Roman" pitchFamily="18" charset="0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V="1">
              <a:off x="2057400" y="2971800"/>
              <a:ext cx="0" cy="54927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tailEnd type="arrow"/>
            </a:ln>
            <a:effectLst/>
          </p:spPr>
        </p:cxnSp>
        <p:sp>
          <p:nvSpPr>
            <p:cNvPr id="82" name="Rectangle 27"/>
            <p:cNvSpPr>
              <a:spLocks noChangeArrowheads="1"/>
            </p:cNvSpPr>
            <p:nvPr/>
          </p:nvSpPr>
          <p:spPr bwMode="auto">
            <a:xfrm>
              <a:off x="5150753" y="2295026"/>
              <a:ext cx="1021447" cy="75297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Register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File</a:t>
              </a:r>
            </a:p>
          </p:txBody>
        </p:sp>
        <p:sp>
          <p:nvSpPr>
            <p:cNvPr id="83" name="Rectangle 6"/>
            <p:cNvSpPr>
              <a:spLocks noChangeArrowheads="1"/>
            </p:cNvSpPr>
            <p:nvPr/>
          </p:nvSpPr>
          <p:spPr bwMode="auto">
            <a:xfrm>
              <a:off x="1295400" y="3535362"/>
              <a:ext cx="5715000" cy="9604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Unit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30"/>
            <p:cNvSpPr>
              <a:spLocks noChangeArrowheads="1"/>
            </p:cNvSpPr>
            <p:nvPr/>
          </p:nvSpPr>
          <p:spPr bwMode="auto">
            <a:xfrm>
              <a:off x="2743200" y="3991100"/>
              <a:ext cx="914400" cy="3048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PC</a:t>
              </a:r>
            </a:p>
          </p:txBody>
        </p:sp>
        <p:sp>
          <p:nvSpPr>
            <p:cNvPr id="85" name="Rectangle 31"/>
            <p:cNvSpPr>
              <a:spLocks noChangeArrowheads="1"/>
            </p:cNvSpPr>
            <p:nvPr/>
          </p:nvSpPr>
          <p:spPr bwMode="auto">
            <a:xfrm>
              <a:off x="4724400" y="3991100"/>
              <a:ext cx="914400" cy="3048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IR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1691" y="43410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445">
        <p:fade/>
      </p:transition>
    </mc:Choice>
    <mc:Fallback xmlns="">
      <p:transition spd="med" advTm="96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/>
            <a:r>
              <a:rPr lang="en-US" dirty="0" smtClean="0"/>
              <a:t>SIMD Execution Among Threads in a Warp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800" dirty="0"/>
              <a:t>All threads in a warp must execute the same </a:t>
            </a:r>
            <a:r>
              <a:rPr lang="en-US" sz="1800" dirty="0" smtClean="0"/>
              <a:t>instruction at any point in time</a:t>
            </a:r>
            <a:endParaRPr lang="en-US" sz="1800" dirty="0"/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1800" dirty="0" smtClean="0"/>
              <a:t>This works efficiently if all threads follow the same control flow path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All if-then-else statements make the same decision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All loops iterate the same number of times</a:t>
            </a:r>
          </a:p>
          <a:p>
            <a:pPr lvl="1">
              <a:lnSpc>
                <a:spcPct val="80000"/>
              </a:lnSpc>
            </a:pPr>
            <a:endParaRPr lang="en-US" sz="1267" dirty="0" smtClean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5772"/>
      </p:ext>
    </p:extLst>
  </p:cSld>
  <p:clrMapOvr>
    <a:masterClrMapping/>
  </p:clrMapOvr>
  <p:transition advTm="539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Control Divergence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800" dirty="0" smtClean="0">
                <a:solidFill>
                  <a:schemeClr val="bg2"/>
                </a:solidFill>
              </a:rPr>
              <a:t>Control divergence occurs when threads in a warp take different control flow paths</a:t>
            </a:r>
            <a:r>
              <a:rPr lang="en-US" sz="1467" dirty="0"/>
              <a:t> </a:t>
            </a:r>
            <a:r>
              <a:rPr lang="en-US" sz="1800" dirty="0" smtClean="0">
                <a:solidFill>
                  <a:schemeClr val="bg2"/>
                </a:solidFill>
              </a:rPr>
              <a:t>by making </a:t>
            </a:r>
            <a:r>
              <a:rPr lang="en-US" sz="1800" dirty="0">
                <a:solidFill>
                  <a:schemeClr val="bg2"/>
                </a:solidFill>
              </a:rPr>
              <a:t>different control </a:t>
            </a:r>
            <a:r>
              <a:rPr lang="en-US" sz="1800" dirty="0" smtClean="0">
                <a:solidFill>
                  <a:schemeClr val="bg2"/>
                </a:solidFill>
              </a:rPr>
              <a:t>decisions </a:t>
            </a:r>
          </a:p>
          <a:p>
            <a:pPr lvl="1">
              <a:lnSpc>
                <a:spcPct val="80000"/>
              </a:lnSpc>
            </a:pPr>
            <a:r>
              <a:rPr lang="en-US" sz="1467" dirty="0" smtClean="0"/>
              <a:t>Some take the then-path and others take the else-path of an if-statement</a:t>
            </a:r>
          </a:p>
          <a:p>
            <a:pPr lvl="1">
              <a:lnSpc>
                <a:spcPct val="80000"/>
              </a:lnSpc>
            </a:pPr>
            <a:r>
              <a:rPr lang="en-US" sz="1467" dirty="0" smtClean="0"/>
              <a:t>Some threads take different number of loop iterations than others</a:t>
            </a:r>
          </a:p>
          <a:p>
            <a:pPr lvl="1">
              <a:lnSpc>
                <a:spcPct val="80000"/>
              </a:lnSpc>
            </a:pPr>
            <a:endParaRPr lang="en-US" sz="1467" dirty="0" smtClean="0"/>
          </a:p>
          <a:p>
            <a:pPr lvl="1">
              <a:lnSpc>
                <a:spcPct val="80000"/>
              </a:lnSpc>
            </a:pPr>
            <a:endParaRPr lang="en-US" sz="1467" dirty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1800" dirty="0" smtClean="0">
                <a:solidFill>
                  <a:schemeClr val="bg2"/>
                </a:solidFill>
              </a:rPr>
              <a:t>The execution of threads taking different </a:t>
            </a:r>
            <a:r>
              <a:rPr lang="en-US" sz="1800" dirty="0">
                <a:solidFill>
                  <a:schemeClr val="bg2"/>
                </a:solidFill>
              </a:rPr>
              <a:t>paths are serialized in current GPUs</a:t>
            </a:r>
          </a:p>
          <a:p>
            <a:pPr lvl="1">
              <a:lnSpc>
                <a:spcPct val="80000"/>
              </a:lnSpc>
            </a:pPr>
            <a:r>
              <a:rPr lang="en-US" sz="1467" dirty="0"/>
              <a:t>The control paths taken by the threads in a warp are traversed one at a time until there is no more</a:t>
            </a:r>
            <a:r>
              <a:rPr lang="en-US" sz="1467" dirty="0" smtClean="0"/>
              <a:t>.</a:t>
            </a:r>
          </a:p>
          <a:p>
            <a:pPr lvl="1">
              <a:lnSpc>
                <a:spcPct val="80000"/>
              </a:lnSpc>
            </a:pPr>
            <a:r>
              <a:rPr lang="en-US" sz="1467" dirty="0" smtClean="0"/>
              <a:t>During the execution of each path, all threads taking that path will be executed in parallel</a:t>
            </a:r>
            <a:endParaRPr lang="en-US" sz="1467" dirty="0"/>
          </a:p>
          <a:p>
            <a:pPr lvl="1">
              <a:lnSpc>
                <a:spcPct val="80000"/>
              </a:lnSpc>
            </a:pPr>
            <a:r>
              <a:rPr lang="en-US" sz="1467" dirty="0"/>
              <a:t>The number of different paths can be large when considering nested control flow statements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28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61747"/>
      </p:ext>
    </p:extLst>
  </p:cSld>
  <p:clrMapOvr>
    <a:masterClrMapping/>
  </p:clrMapOvr>
  <p:transition advTm="882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Control Divergence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Divergence can arise </a:t>
            </a:r>
            <a:r>
              <a:rPr lang="en-US" sz="2000" dirty="0" smtClean="0"/>
              <a:t>when </a:t>
            </a:r>
            <a:r>
              <a:rPr lang="en-US" sz="2000" dirty="0"/>
              <a:t>branch </a:t>
            </a:r>
            <a:r>
              <a:rPr lang="en-US" sz="2000" dirty="0" smtClean="0"/>
              <a:t>or loop condition </a:t>
            </a:r>
            <a:r>
              <a:rPr lang="en-US" sz="2000" dirty="0"/>
              <a:t>is a function of thread </a:t>
            </a:r>
            <a:r>
              <a:rPr lang="en-US" sz="2000" dirty="0" smtClean="0"/>
              <a:t>indices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Example kernel statement with divergence:</a:t>
            </a:r>
          </a:p>
          <a:p>
            <a:pPr lvl="1">
              <a:lnSpc>
                <a:spcPct val="80000"/>
              </a:lnSpc>
            </a:pPr>
            <a:r>
              <a:rPr lang="en-US" sz="1600" dirty="0">
                <a:latin typeface="Calibri" panose="020F0502020204030204" pitchFamily="34" charset="0"/>
              </a:rPr>
              <a:t>i</a:t>
            </a:r>
            <a:r>
              <a:rPr lang="en-US" sz="1600" dirty="0" smtClean="0">
                <a:latin typeface="Calibri" panose="020F0502020204030204" pitchFamily="34" charset="0"/>
              </a:rPr>
              <a:t>f </a:t>
            </a:r>
            <a:r>
              <a:rPr lang="en-US" sz="1600" dirty="0">
                <a:latin typeface="Calibri" panose="020F0502020204030204" pitchFamily="34" charset="0"/>
              </a:rPr>
              <a:t>(</a:t>
            </a:r>
            <a:r>
              <a:rPr lang="en-US" sz="1600" dirty="0" err="1">
                <a:latin typeface="Calibri" panose="020F0502020204030204" pitchFamily="34" charset="0"/>
              </a:rPr>
              <a:t>threadIdx.x</a:t>
            </a:r>
            <a:r>
              <a:rPr lang="en-US" sz="1600" dirty="0">
                <a:latin typeface="Calibri" panose="020F0502020204030204" pitchFamily="34" charset="0"/>
              </a:rPr>
              <a:t> &gt; 2) { </a:t>
            </a:r>
            <a:r>
              <a:rPr lang="en-US" sz="1600" dirty="0" smtClean="0">
                <a:latin typeface="Calibri" panose="020F0502020204030204" pitchFamily="34" charset="0"/>
              </a:rPr>
              <a:t>}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This creates two different control paths for threads in a </a:t>
            </a:r>
            <a:r>
              <a:rPr lang="en-US" sz="1600" dirty="0" smtClean="0"/>
              <a:t>block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Decision </a:t>
            </a:r>
            <a:r>
              <a:rPr lang="en-US" sz="1600" dirty="0"/>
              <a:t>granularity &lt; warp size; threads 0, 1 and 2 follow different path than the rest of the threads in the first warp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Example without </a:t>
            </a:r>
            <a:r>
              <a:rPr lang="en-US" sz="2000" dirty="0" smtClean="0"/>
              <a:t>divergence: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>
                <a:latin typeface="Calibri" panose="020F0502020204030204" pitchFamily="34" charset="0"/>
              </a:rPr>
              <a:t>If (</a:t>
            </a:r>
            <a:r>
              <a:rPr lang="en-US" sz="1600" dirty="0" err="1" smtClean="0">
                <a:latin typeface="Calibri" panose="020F0502020204030204" pitchFamily="34" charset="0"/>
              </a:rPr>
              <a:t>blockIdx.x</a:t>
            </a:r>
            <a:r>
              <a:rPr lang="en-US" sz="1600" dirty="0" smtClean="0">
                <a:latin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</a:rPr>
              <a:t>&gt; 2) { </a:t>
            </a:r>
            <a:r>
              <a:rPr lang="en-US" sz="1600" dirty="0" smtClean="0">
                <a:latin typeface="Calibri" panose="020F0502020204030204" pitchFamily="34" charset="0"/>
              </a:rPr>
              <a:t>}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Decision </a:t>
            </a:r>
            <a:r>
              <a:rPr lang="en-US" sz="1600" dirty="0"/>
              <a:t>granularity is a multiple of blocks size; all threads in any given warp follow the same path</a:t>
            </a:r>
          </a:p>
          <a:p>
            <a:endParaRPr lang="en-US" sz="2000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544">
        <p:fade/>
      </p:transition>
    </mc:Choice>
    <mc:Fallback xmlns="">
      <p:transition spd="med" advTm="106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7.1"/>
</p:tagLst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pter xmlns="1956f548-e1c6-4bad-9b00-9434a603b471" xsi:nil="true"/>
    <Description0 xmlns="1956f548-e1c6-4bad-9b00-9434a603b471" xsi:nil="true"/>
    <Order0 xmlns="1956f548-e1c6-4bad-9b00-9434a603b471">5.1</Order0>
    <Test_x0020_Field xmlns="1956f548-e1c6-4bad-9b00-9434a603b471">Slides</Test_x0020_Field>
    <Kit_x0020_Version xmlns="1956f548-e1c6-4bad-9b00-9434a603b471">Release 1.0</Kit_x0020_Version>
    <Quizzes xmlns="1956f548-e1c6-4bad-9b00-9434a603b471">N/A</Quizzes>
    <Labs xmlns="1956f548-e1c6-4bad-9b00-9434a603b471">N/A</Labs>
    <Lectures xmlns="1956f548-e1c6-4bad-9b00-9434a603b471">Final</Lecture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308F46-646A-48C9-93EF-873B0902208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D20785D-1982-4DDF-86CD-608FDBBFC3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9AF467-FD76-4F05-AB21-4CD7E9040C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1287</TotalTime>
  <Words>764</Words>
  <Application>Microsoft Office PowerPoint</Application>
  <PresentationFormat>Custom</PresentationFormat>
  <Paragraphs>125</Paragraphs>
  <Slides>12</Slides>
  <Notes>4</Notes>
  <HiddenSlides>0</HiddenSlides>
  <MMClips>12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Palatino</vt:lpstr>
      <vt:lpstr>PMingLiU</vt:lpstr>
      <vt:lpstr>Sentinel Medium</vt:lpstr>
      <vt:lpstr>Tahoma</vt:lpstr>
      <vt:lpstr>Times New Roman</vt:lpstr>
      <vt:lpstr>Trebuchet MS</vt:lpstr>
      <vt:lpstr>2_Title &amp; Bullet </vt:lpstr>
      <vt:lpstr>Module 5.1 – Thread Execusion Efficiency</vt:lpstr>
      <vt:lpstr>Objective</vt:lpstr>
      <vt:lpstr>Warps as Scheduling Units</vt:lpstr>
      <vt:lpstr>Warps in Multi-dimensional Thread Blocks</vt:lpstr>
      <vt:lpstr>Blocks are partitioned after linearization</vt:lpstr>
      <vt:lpstr>SMs are SIMD Processors</vt:lpstr>
      <vt:lpstr>SIMD Execution Among Threads in a Warp</vt:lpstr>
      <vt:lpstr>Control Divergence</vt:lpstr>
      <vt:lpstr>Control Divergence Examples</vt:lpstr>
      <vt:lpstr>Example: Vector Addition Kernel</vt:lpstr>
      <vt:lpstr>Analysis for vector size of 1,000 elements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Cook, Colleen N</dc:creator>
  <cp:lastModifiedBy>Andrew Schuh</cp:lastModifiedBy>
  <cp:revision>58</cp:revision>
  <dcterms:created xsi:type="dcterms:W3CDTF">2013-11-15T21:49:21Z</dcterms:created>
  <dcterms:modified xsi:type="dcterms:W3CDTF">2016-04-02T20:57:15Z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true</vt:bool>
  </property>
  <property fmtid="{D5CDD505-2E9C-101B-9397-08002B2CF9AE}" pid="5" name="Evaluation Kit Module">
    <vt:bool>false</vt:bool>
  </property>
  <property fmtid="{D5CDD505-2E9C-101B-9397-08002B2CF9AE}" pid="6" name="Ready for Review">
    <vt:bool>true</vt:bool>
  </property>
</Properties>
</file>